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64" r:id="rId4"/>
    <p:sldId id="265" r:id="rId5"/>
    <p:sldId id="266" r:id="rId6"/>
    <p:sldId id="267" r:id="rId7"/>
    <p:sldId id="260" r:id="rId8"/>
    <p:sldId id="258" r:id="rId9"/>
    <p:sldId id="273" r:id="rId10"/>
    <p:sldId id="272" r:id="rId11"/>
    <p:sldId id="259" r:id="rId12"/>
    <p:sldId id="261" r:id="rId13"/>
    <p:sldId id="268" r:id="rId14"/>
    <p:sldId id="257" r:id="rId15"/>
    <p:sldId id="280" r:id="rId16"/>
    <p:sldId id="281" r:id="rId17"/>
    <p:sldId id="270" r:id="rId18"/>
    <p:sldId id="271" r:id="rId19"/>
    <p:sldId id="278" r:id="rId20"/>
    <p:sldId id="279" r:id="rId21"/>
    <p:sldId id="282" r:id="rId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75321946-C9C7-4585-A138-7BF816343373}" type="datetimeFigureOut">
              <a:rPr lang="es-ES" smtClean="0"/>
              <a:t>19/09/2024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3945501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5321946-C9C7-4585-A138-7BF816343373}" type="datetimeFigureOut">
              <a:rPr lang="es-ES" smtClean="0"/>
              <a:t>19/09/2024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2361463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5321946-C9C7-4585-A138-7BF816343373}" type="datetimeFigureOut">
              <a:rPr lang="es-ES" smtClean="0"/>
              <a:t>19/09/2024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1535474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5321946-C9C7-4585-A138-7BF816343373}" type="datetimeFigureOut">
              <a:rPr lang="es-ES" smtClean="0"/>
              <a:t>19/09/2024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2212602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75321946-C9C7-4585-A138-7BF816343373}" type="datetimeFigureOut">
              <a:rPr lang="es-ES" smtClean="0"/>
              <a:t>19/09/2024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245653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75321946-C9C7-4585-A138-7BF816343373}" type="datetimeFigureOut">
              <a:rPr lang="es-ES" smtClean="0"/>
              <a:t>19/09/2024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3859526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75321946-C9C7-4585-A138-7BF816343373}" type="datetimeFigureOut">
              <a:rPr lang="es-ES" smtClean="0"/>
              <a:t>19/09/2024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408038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75321946-C9C7-4585-A138-7BF816343373}" type="datetimeFigureOut">
              <a:rPr lang="es-ES" smtClean="0"/>
              <a:t>19/09/2024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427054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5321946-C9C7-4585-A138-7BF816343373}" type="datetimeFigureOut">
              <a:rPr lang="es-ES" smtClean="0"/>
              <a:t>19/09/2024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3751636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5321946-C9C7-4585-A138-7BF816343373}" type="datetimeFigureOut">
              <a:rPr lang="es-ES" smtClean="0"/>
              <a:t>19/09/2024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320929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75321946-C9C7-4585-A138-7BF816343373}" type="datetimeFigureOut">
              <a:rPr lang="es-ES" smtClean="0"/>
              <a:t>19/09/2024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CCF1077-99E0-419D-8E5F-820D38853233}" type="slidenum">
              <a:rPr lang="es-ES" smtClean="0"/>
              <a:t>‹Nº›</a:t>
            </a:fld>
            <a:endParaRPr lang="es-ES"/>
          </a:p>
        </p:txBody>
      </p:sp>
    </p:spTree>
    <p:extLst>
      <p:ext uri="{BB962C8B-B14F-4D97-AF65-F5344CB8AC3E}">
        <p14:creationId xmlns:p14="http://schemas.microsoft.com/office/powerpoint/2010/main" val="368146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321946-C9C7-4585-A138-7BF816343373}" type="datetimeFigureOut">
              <a:rPr lang="es-ES" smtClean="0"/>
              <a:t>19/09/2024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F1077-99E0-419D-8E5F-820D38853233}" type="slidenum">
              <a:rPr lang="es-ES" smtClean="0"/>
              <a:t>‹Nº›</a:t>
            </a:fld>
            <a:endParaRPr lang="es-ES"/>
          </a:p>
        </p:txBody>
      </p:sp>
    </p:spTree>
    <p:extLst>
      <p:ext uri="{BB962C8B-B14F-4D97-AF65-F5344CB8AC3E}">
        <p14:creationId xmlns:p14="http://schemas.microsoft.com/office/powerpoint/2010/main" val="2049850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79549" y="1282722"/>
            <a:ext cx="10122795" cy="5163789"/>
          </a:xfrm>
          <a:prstGeom prst="rect">
            <a:avLst/>
          </a:prstGeom>
        </p:spPr>
      </p:pic>
      <p:sp>
        <p:nvSpPr>
          <p:cNvPr id="3" name="CuadroTexto 2"/>
          <p:cNvSpPr txBox="1"/>
          <p:nvPr/>
        </p:nvSpPr>
        <p:spPr>
          <a:xfrm>
            <a:off x="2936382" y="180305"/>
            <a:ext cx="5904180" cy="923330"/>
          </a:xfrm>
          <a:prstGeom prst="rect">
            <a:avLst/>
          </a:prstGeom>
          <a:noFill/>
        </p:spPr>
        <p:txBody>
          <a:bodyPr wrap="none" rtlCol="0">
            <a:spAutoFit/>
          </a:bodyPr>
          <a:lstStyle/>
          <a:p>
            <a:r>
              <a:rPr lang="es-ES" sz="5400" b="1" i="1" dirty="0">
                <a:solidFill>
                  <a:srgbClr val="FF0000"/>
                </a:solidFill>
                <a:effectLst>
                  <a:outerShdw blurRad="38100" dist="38100" dir="2700000" algn="tl">
                    <a:srgbClr val="000000">
                      <a:alpha val="43137"/>
                    </a:srgbClr>
                  </a:outerShdw>
                </a:effectLst>
              </a:rPr>
              <a:t>COHESIÓN TEXTUAL</a:t>
            </a:r>
          </a:p>
        </p:txBody>
      </p:sp>
    </p:spTree>
    <p:extLst>
      <p:ext uri="{BB962C8B-B14F-4D97-AF65-F5344CB8AC3E}">
        <p14:creationId xmlns:p14="http://schemas.microsoft.com/office/powerpoint/2010/main" val="1284860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51782" y="360608"/>
            <a:ext cx="6368288" cy="6001643"/>
          </a:xfrm>
          <a:prstGeom prst="rect">
            <a:avLst/>
          </a:prstGeom>
          <a:noFill/>
        </p:spPr>
        <p:txBody>
          <a:bodyPr wrap="square" rtlCol="0">
            <a:spAutoFit/>
          </a:bodyPr>
          <a:lstStyle/>
          <a:p>
            <a:pPr algn="just"/>
            <a:r>
              <a:rPr lang="es-ES" sz="2400" b="1" i="1" dirty="0">
                <a:solidFill>
                  <a:srgbClr val="FF0000"/>
                </a:solidFill>
                <a:effectLst>
                  <a:outerShdw blurRad="38100" dist="38100" dir="2700000" algn="tl">
                    <a:srgbClr val="000000">
                      <a:alpha val="43137"/>
                    </a:srgbClr>
                  </a:outerShdw>
                </a:effectLst>
              </a:rPr>
              <a:t>Referencia Catafórica</a:t>
            </a:r>
            <a:r>
              <a:rPr lang="es-ES" sz="2400" dirty="0"/>
              <a:t>: es el procedimiento por el que una unidad de índole gramatical denota un elemento que es mencionado con posteridad en el mismo texto, con el objeto de favorecer su progresión, así como para aumentar la expectación en el destinatario del mensaje.</a:t>
            </a:r>
          </a:p>
          <a:p>
            <a:pPr algn="just"/>
            <a:endParaRPr lang="es-ES" sz="2400" dirty="0"/>
          </a:p>
          <a:p>
            <a:r>
              <a:rPr lang="es-ES" sz="2400" dirty="0"/>
              <a:t>Se presentan los siguientes ejemplos:</a:t>
            </a:r>
          </a:p>
          <a:p>
            <a:endParaRPr lang="es-ES" sz="2400" dirty="0"/>
          </a:p>
          <a:p>
            <a:r>
              <a:rPr lang="es-ES" sz="2400" dirty="0"/>
              <a:t>"A </a:t>
            </a:r>
            <a:r>
              <a:rPr lang="es-ES" sz="2400" b="1" dirty="0">
                <a:solidFill>
                  <a:srgbClr val="00B0F0"/>
                </a:solidFill>
              </a:rPr>
              <a:t>esto</a:t>
            </a:r>
            <a:r>
              <a:rPr lang="es-ES" sz="2400" dirty="0"/>
              <a:t> me refiero: a que te has portado mal"; </a:t>
            </a:r>
          </a:p>
          <a:p>
            <a:endParaRPr lang="es-ES" sz="2400" dirty="0"/>
          </a:p>
          <a:p>
            <a:r>
              <a:rPr lang="es-ES" sz="2400" dirty="0"/>
              <a:t>“Me dijo </a:t>
            </a:r>
            <a:r>
              <a:rPr lang="es-ES" sz="2400" b="1" dirty="0">
                <a:solidFill>
                  <a:srgbClr val="00B0F0"/>
                </a:solidFill>
              </a:rPr>
              <a:t>lo siguiente</a:t>
            </a:r>
            <a:r>
              <a:rPr lang="es-ES" sz="2400" dirty="0"/>
              <a:t>: que renunciaba”</a:t>
            </a:r>
          </a:p>
          <a:p>
            <a:endParaRPr lang="es-ES" sz="2400" dirty="0"/>
          </a:p>
          <a:p>
            <a:r>
              <a:rPr lang="es-ES" sz="2400" dirty="0"/>
              <a:t>“A la inauguración acudieron </a:t>
            </a:r>
            <a:r>
              <a:rPr lang="es-ES" sz="2400" u="sng" dirty="0">
                <a:solidFill>
                  <a:srgbClr val="00B0F0"/>
                </a:solidFill>
              </a:rPr>
              <a:t>todos</a:t>
            </a:r>
            <a:r>
              <a:rPr lang="es-ES" sz="2400" dirty="0"/>
              <a:t>: los alcaldes de la zona, la consejera, la ministra”</a:t>
            </a:r>
          </a:p>
          <a:p>
            <a:endParaRPr lang="es-ES" sz="2400" dirty="0"/>
          </a:p>
        </p:txBody>
      </p:sp>
      <p:pic>
        <p:nvPicPr>
          <p:cNvPr id="3" name="Imagen 2"/>
          <p:cNvPicPr>
            <a:picLocks noChangeAspect="1"/>
          </p:cNvPicPr>
          <p:nvPr/>
        </p:nvPicPr>
        <p:blipFill rotWithShape="1">
          <a:blip r:embed="rId2"/>
          <a:srcRect l="2880" t="19725" r="8532" b="11963"/>
          <a:stretch/>
        </p:blipFill>
        <p:spPr>
          <a:xfrm>
            <a:off x="6815164" y="1408261"/>
            <a:ext cx="4833497" cy="2798340"/>
          </a:xfrm>
          <a:prstGeom prst="rect">
            <a:avLst/>
          </a:prstGeom>
        </p:spPr>
      </p:pic>
    </p:spTree>
    <p:extLst>
      <p:ext uri="{BB962C8B-B14F-4D97-AF65-F5344CB8AC3E}">
        <p14:creationId xmlns:p14="http://schemas.microsoft.com/office/powerpoint/2010/main" val="2331652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9301" t="35438" r="8895" b="58572"/>
          <a:stretch/>
        </p:blipFill>
        <p:spPr>
          <a:xfrm>
            <a:off x="592428" y="207929"/>
            <a:ext cx="9968248" cy="1223493"/>
          </a:xfrm>
          <a:prstGeom prst="rect">
            <a:avLst/>
          </a:prstGeom>
        </p:spPr>
      </p:pic>
      <p:pic>
        <p:nvPicPr>
          <p:cNvPr id="3" name="Imagen 2"/>
          <p:cNvPicPr>
            <a:picLocks noChangeAspect="1"/>
          </p:cNvPicPr>
          <p:nvPr/>
        </p:nvPicPr>
        <p:blipFill rotWithShape="1">
          <a:blip r:embed="rId2"/>
          <a:srcRect l="9121" t="55203" r="8827" b="37310"/>
          <a:stretch/>
        </p:blipFill>
        <p:spPr>
          <a:xfrm>
            <a:off x="592427" y="1287888"/>
            <a:ext cx="10251583" cy="1983345"/>
          </a:xfrm>
          <a:prstGeom prst="rect">
            <a:avLst/>
          </a:prstGeom>
        </p:spPr>
      </p:pic>
      <p:pic>
        <p:nvPicPr>
          <p:cNvPr id="4" name="Imagen 3"/>
          <p:cNvPicPr>
            <a:picLocks noChangeAspect="1"/>
          </p:cNvPicPr>
          <p:nvPr/>
        </p:nvPicPr>
        <p:blipFill rotWithShape="1">
          <a:blip r:embed="rId3"/>
          <a:srcRect l="9016" t="60645" r="8548" b="9572"/>
          <a:stretch/>
        </p:blipFill>
        <p:spPr>
          <a:xfrm>
            <a:off x="592426" y="3271233"/>
            <a:ext cx="10251584" cy="2884868"/>
          </a:xfrm>
          <a:prstGeom prst="rect">
            <a:avLst/>
          </a:prstGeom>
        </p:spPr>
      </p:pic>
    </p:spTree>
    <p:extLst>
      <p:ext uri="{BB962C8B-B14F-4D97-AF65-F5344CB8AC3E}">
        <p14:creationId xmlns:p14="http://schemas.microsoft.com/office/powerpoint/2010/main" val="1060088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76519" y="226185"/>
            <a:ext cx="9697791" cy="6470829"/>
          </a:xfrm>
          <a:prstGeom prst="rect">
            <a:avLst/>
          </a:prstGeom>
        </p:spPr>
      </p:pic>
      <p:pic>
        <p:nvPicPr>
          <p:cNvPr id="3" name="Imagen 2"/>
          <p:cNvPicPr>
            <a:picLocks noChangeAspect="1"/>
          </p:cNvPicPr>
          <p:nvPr/>
        </p:nvPicPr>
        <p:blipFill>
          <a:blip r:embed="rId3"/>
          <a:stretch>
            <a:fillRect/>
          </a:stretch>
        </p:blipFill>
        <p:spPr>
          <a:xfrm>
            <a:off x="9212690" y="1017192"/>
            <a:ext cx="2723597" cy="2760237"/>
          </a:xfrm>
          <a:prstGeom prst="rect">
            <a:avLst/>
          </a:prstGeom>
        </p:spPr>
      </p:pic>
    </p:spTree>
    <p:extLst>
      <p:ext uri="{BB962C8B-B14F-4D97-AF65-F5344CB8AC3E}">
        <p14:creationId xmlns:p14="http://schemas.microsoft.com/office/powerpoint/2010/main" val="804942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399244"/>
            <a:ext cx="11840549" cy="6740307"/>
          </a:xfrm>
          <a:prstGeom prst="rect">
            <a:avLst/>
          </a:prstGeom>
          <a:noFill/>
        </p:spPr>
        <p:txBody>
          <a:bodyPr wrap="none" rtlCol="0">
            <a:spAutoFit/>
          </a:bodyPr>
          <a:lstStyle/>
          <a:p>
            <a:r>
              <a:rPr lang="es-ES" sz="2400" dirty="0"/>
              <a:t>Se han establecido distintas clasificaciones de los tipos de referencia anafórica, en función de </a:t>
            </a:r>
          </a:p>
          <a:p>
            <a:r>
              <a:rPr lang="es-ES" sz="2400" dirty="0"/>
              <a:t>criterios diversos, se las agrupa en:</a:t>
            </a:r>
          </a:p>
          <a:p>
            <a:endParaRPr lang="es-ES" sz="2400" dirty="0"/>
          </a:p>
          <a:p>
            <a:pPr marL="342900" indent="-342900">
              <a:buFont typeface="Wingdings" panose="05000000000000000000" pitchFamily="2" charset="2"/>
              <a:buChar char="Ø"/>
            </a:pPr>
            <a:r>
              <a:rPr lang="es-ES" sz="2400" b="1" i="1" dirty="0">
                <a:solidFill>
                  <a:srgbClr val="00B0F0"/>
                </a:solidFill>
              </a:rPr>
              <a:t>Referencia personal anafórica</a:t>
            </a:r>
            <a:r>
              <a:rPr lang="es-ES" sz="2400" dirty="0"/>
              <a:t>: ocurre cuando se sustituye un grupo nominal por un </a:t>
            </a:r>
          </a:p>
          <a:p>
            <a:r>
              <a:rPr lang="es-ES" sz="2400" u="sng" dirty="0"/>
              <a:t>pronombre personal,</a:t>
            </a:r>
            <a:r>
              <a:rPr lang="es-ES" sz="2400" dirty="0"/>
              <a:t> un adjetivo o un pronombre posesivo. </a:t>
            </a:r>
          </a:p>
          <a:p>
            <a:endParaRPr lang="es-ES" sz="2400" dirty="0"/>
          </a:p>
          <a:p>
            <a:r>
              <a:rPr lang="es-ES" sz="2400" b="1" i="1" dirty="0"/>
              <a:t>“Ayer llegaron Pablo y Ana: </a:t>
            </a:r>
            <a:r>
              <a:rPr lang="es-ES" sz="2400" b="1" i="1" dirty="0">
                <a:solidFill>
                  <a:srgbClr val="C00000"/>
                </a:solidFill>
                <a:effectLst>
                  <a:outerShdw blurRad="38100" dist="38100" dir="2700000" algn="tl">
                    <a:srgbClr val="000000">
                      <a:alpha val="43137"/>
                    </a:srgbClr>
                  </a:outerShdw>
                </a:effectLst>
              </a:rPr>
              <a:t>Él</a:t>
            </a:r>
            <a:r>
              <a:rPr lang="es-ES" sz="2400" b="1" i="1" dirty="0">
                <a:solidFill>
                  <a:srgbClr val="C00000"/>
                </a:solidFill>
              </a:rPr>
              <a:t> </a:t>
            </a:r>
            <a:r>
              <a:rPr lang="es-ES" sz="2400" b="1" i="1" dirty="0"/>
              <a:t>está muy contento de haber vuelto, pero </a:t>
            </a:r>
            <a:r>
              <a:rPr lang="es-ES" sz="2400" b="1" i="1" dirty="0">
                <a:solidFill>
                  <a:srgbClr val="C00000"/>
                </a:solidFill>
                <a:effectLst>
                  <a:outerShdw blurRad="38100" dist="38100" dir="2700000" algn="tl">
                    <a:srgbClr val="000000">
                      <a:alpha val="43137"/>
                    </a:srgbClr>
                  </a:outerShdw>
                </a:effectLst>
              </a:rPr>
              <a:t>ella</a:t>
            </a:r>
            <a:r>
              <a:rPr lang="es-ES" sz="2400" b="1" i="1" dirty="0"/>
              <a:t> no tanto”.</a:t>
            </a:r>
          </a:p>
          <a:p>
            <a:endParaRPr lang="es-ES" sz="2400" b="1" i="1" dirty="0"/>
          </a:p>
          <a:p>
            <a:r>
              <a:rPr lang="es-ES" sz="2400" dirty="0"/>
              <a:t>El </a:t>
            </a:r>
            <a:r>
              <a:rPr lang="es-ES" sz="2400" b="1" u="sng" dirty="0">
                <a:solidFill>
                  <a:srgbClr val="00B050"/>
                </a:solidFill>
              </a:rPr>
              <a:t>pronombre</a:t>
            </a:r>
            <a:r>
              <a:rPr lang="es-ES" sz="2400" dirty="0"/>
              <a:t> es el elemento que permite la relación entre la primera oración y la segunda.</a:t>
            </a:r>
          </a:p>
          <a:p>
            <a:endParaRPr lang="es-ES" sz="2400" dirty="0"/>
          </a:p>
          <a:p>
            <a:r>
              <a:rPr lang="es-ES" sz="2400" b="1" dirty="0"/>
              <a:t>“</a:t>
            </a:r>
            <a:r>
              <a:rPr lang="es-ES" sz="2400" b="1" i="1" dirty="0"/>
              <a:t>El hombre que conocí ayer era mi vecino. </a:t>
            </a:r>
            <a:r>
              <a:rPr lang="es-ES" sz="2400" b="1" i="1" dirty="0">
                <a:solidFill>
                  <a:srgbClr val="FF0000"/>
                </a:solidFill>
                <a:effectLst>
                  <a:outerShdw blurRad="38100" dist="38100" dir="2700000" algn="tl">
                    <a:srgbClr val="000000">
                      <a:alpha val="43137"/>
                    </a:srgbClr>
                  </a:outerShdw>
                </a:effectLst>
              </a:rPr>
              <a:t>Su</a:t>
            </a:r>
            <a:r>
              <a:rPr lang="es-ES" sz="2400" b="1" i="1" dirty="0"/>
              <a:t> mujer es encantadora”</a:t>
            </a:r>
          </a:p>
          <a:p>
            <a:endParaRPr lang="es-ES" sz="2400" b="1" i="1" dirty="0"/>
          </a:p>
          <a:p>
            <a:r>
              <a:rPr lang="es-ES" sz="2400" dirty="0"/>
              <a:t>De igual manera, los pronombres posesivos son los que indican la pertenencia de algo o de </a:t>
            </a:r>
          </a:p>
          <a:p>
            <a:r>
              <a:rPr lang="es-ES" sz="2400" dirty="0"/>
              <a:t>alguien a quien se ha hecho referencia con anterioridad dentro del contexto de la oración, su</a:t>
            </a:r>
          </a:p>
          <a:p>
            <a:r>
              <a:rPr lang="es-ES" sz="2400" dirty="0"/>
              <a:t>función es sustituir al sustantivo, y deben ser correspondientes con el género y número con</a:t>
            </a:r>
          </a:p>
          <a:p>
            <a:r>
              <a:rPr lang="es-ES" sz="2400" dirty="0"/>
              <a:t> el pronombre utilizado. </a:t>
            </a:r>
          </a:p>
          <a:p>
            <a:endParaRPr lang="es-ES" sz="2400" b="1" i="1" dirty="0"/>
          </a:p>
          <a:p>
            <a:endParaRPr lang="es-ES" sz="2400" dirty="0"/>
          </a:p>
        </p:txBody>
      </p:sp>
    </p:spTree>
    <p:extLst>
      <p:ext uri="{BB962C8B-B14F-4D97-AF65-F5344CB8AC3E}">
        <p14:creationId xmlns:p14="http://schemas.microsoft.com/office/powerpoint/2010/main" val="285205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28788" y="257577"/>
            <a:ext cx="11842409" cy="2369880"/>
          </a:xfrm>
          <a:prstGeom prst="rect">
            <a:avLst/>
          </a:prstGeom>
          <a:noFill/>
        </p:spPr>
        <p:txBody>
          <a:bodyPr wrap="none" rtlCol="0">
            <a:spAutoFit/>
          </a:bodyPr>
          <a:lstStyle/>
          <a:p>
            <a:r>
              <a:rPr lang="es-ES" sz="2800" dirty="0"/>
              <a:t>La </a:t>
            </a:r>
            <a:r>
              <a:rPr lang="es-ES" sz="2800" b="1" i="1" dirty="0">
                <a:solidFill>
                  <a:srgbClr val="FF0000"/>
                </a:solidFill>
                <a:effectLst>
                  <a:outerShdw blurRad="38100" dist="38100" dir="2700000" algn="tl">
                    <a:srgbClr val="000000">
                      <a:alpha val="43137"/>
                    </a:srgbClr>
                  </a:outerShdw>
                </a:effectLst>
              </a:rPr>
              <a:t>anáfora</a:t>
            </a:r>
            <a:r>
              <a:rPr lang="es-ES" sz="2800" b="1" i="1" dirty="0">
                <a:solidFill>
                  <a:srgbClr val="FF0000"/>
                </a:solidFill>
              </a:rPr>
              <a:t> </a:t>
            </a:r>
            <a:r>
              <a:rPr lang="es-ES" sz="2800" dirty="0"/>
              <a:t>y la </a:t>
            </a:r>
            <a:r>
              <a:rPr lang="es-ES" sz="2800" b="1" i="1" dirty="0" err="1">
                <a:solidFill>
                  <a:srgbClr val="FF0000"/>
                </a:solidFill>
                <a:effectLst>
                  <a:outerShdw blurRad="38100" dist="38100" dir="2700000" algn="tl">
                    <a:srgbClr val="000000">
                      <a:alpha val="43137"/>
                    </a:srgbClr>
                  </a:outerShdw>
                </a:effectLst>
              </a:rPr>
              <a:t>catáfora</a:t>
            </a:r>
            <a:r>
              <a:rPr lang="es-ES" sz="2800" dirty="0"/>
              <a:t> son dos procedimientos de cohesión textual, o sea, que</a:t>
            </a:r>
          </a:p>
          <a:p>
            <a:r>
              <a:rPr lang="es-ES" sz="2800" dirty="0"/>
              <a:t> se usan para no tener que repetir palabras innecesariamente.</a:t>
            </a:r>
          </a:p>
          <a:p>
            <a:pPr fontAlgn="base"/>
            <a:r>
              <a:rPr lang="es-ES" sz="2800" dirty="0"/>
              <a:t>Los pronombres en posición anafórica o </a:t>
            </a:r>
            <a:r>
              <a:rPr lang="es-ES" sz="2800" dirty="0" err="1"/>
              <a:t>catafórica</a:t>
            </a:r>
            <a:r>
              <a:rPr lang="es-ES" sz="2800" dirty="0"/>
              <a:t> son aquellos que pueden ir </a:t>
            </a:r>
          </a:p>
          <a:p>
            <a:pPr fontAlgn="base"/>
            <a:r>
              <a:rPr lang="es-ES" sz="2800" dirty="0"/>
              <a:t>después o antes del nombre al que se refieren. </a:t>
            </a:r>
          </a:p>
          <a:p>
            <a:pPr fontAlgn="base"/>
            <a:endParaRPr lang="es-ES" dirty="0"/>
          </a:p>
          <a:p>
            <a:endParaRPr lang="es-ES" dirty="0"/>
          </a:p>
        </p:txBody>
      </p:sp>
      <p:pic>
        <p:nvPicPr>
          <p:cNvPr id="3" name="Imagen 2"/>
          <p:cNvPicPr>
            <a:picLocks noChangeAspect="1"/>
          </p:cNvPicPr>
          <p:nvPr/>
        </p:nvPicPr>
        <p:blipFill rotWithShape="1">
          <a:blip r:embed="rId2"/>
          <a:srcRect b="22117"/>
          <a:stretch/>
        </p:blipFill>
        <p:spPr>
          <a:xfrm>
            <a:off x="2475293" y="2254851"/>
            <a:ext cx="7451521" cy="4345572"/>
          </a:xfrm>
          <a:prstGeom prst="rect">
            <a:avLst/>
          </a:prstGeom>
        </p:spPr>
      </p:pic>
    </p:spTree>
    <p:extLst>
      <p:ext uri="{BB962C8B-B14F-4D97-AF65-F5344CB8AC3E}">
        <p14:creationId xmlns:p14="http://schemas.microsoft.com/office/powerpoint/2010/main" val="156824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Pronombres objeto en inglés explicación en español - YouTube">
            <a:extLst>
              <a:ext uri="{FF2B5EF4-FFF2-40B4-BE49-F238E27FC236}">
                <a16:creationId xmlns:a16="http://schemas.microsoft.com/office/drawing/2014/main" id="{7083B237-5759-35BF-3C75-CC71F243A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435" y="636736"/>
            <a:ext cx="9939130" cy="558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17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43698B7-EEA9-438E-BDE3-C946F19F0961}"/>
              </a:ext>
            </a:extLst>
          </p:cNvPr>
          <p:cNvPicPr>
            <a:picLocks noChangeAspect="1"/>
          </p:cNvPicPr>
          <p:nvPr/>
        </p:nvPicPr>
        <p:blipFill>
          <a:blip r:embed="rId2"/>
          <a:srcRect l="58317" t="25160" b="5163"/>
          <a:stretch/>
        </p:blipFill>
        <p:spPr>
          <a:xfrm>
            <a:off x="6308036" y="973310"/>
            <a:ext cx="5246676" cy="4911379"/>
          </a:xfrm>
          <a:prstGeom prst="rect">
            <a:avLst/>
          </a:prstGeom>
        </p:spPr>
      </p:pic>
      <p:pic>
        <p:nvPicPr>
          <p:cNvPr id="5" name="Imagen 4">
            <a:extLst>
              <a:ext uri="{FF2B5EF4-FFF2-40B4-BE49-F238E27FC236}">
                <a16:creationId xmlns:a16="http://schemas.microsoft.com/office/drawing/2014/main" id="{BDCB1F16-2951-727F-3845-E89C8189C6EA}"/>
              </a:ext>
            </a:extLst>
          </p:cNvPr>
          <p:cNvPicPr>
            <a:picLocks noChangeAspect="1"/>
          </p:cNvPicPr>
          <p:nvPr/>
        </p:nvPicPr>
        <p:blipFill>
          <a:blip r:embed="rId3"/>
          <a:srcRect t="11189"/>
          <a:stretch/>
        </p:blipFill>
        <p:spPr>
          <a:xfrm>
            <a:off x="927651" y="423607"/>
            <a:ext cx="3790122" cy="6010786"/>
          </a:xfrm>
          <a:prstGeom prst="rect">
            <a:avLst/>
          </a:prstGeom>
        </p:spPr>
      </p:pic>
    </p:spTree>
    <p:extLst>
      <p:ext uri="{BB962C8B-B14F-4D97-AF65-F5344CB8AC3E}">
        <p14:creationId xmlns:p14="http://schemas.microsoft.com/office/powerpoint/2010/main" val="775370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73487" y="566670"/>
            <a:ext cx="11861260" cy="1938992"/>
          </a:xfrm>
          <a:prstGeom prst="rect">
            <a:avLst/>
          </a:prstGeom>
          <a:noFill/>
        </p:spPr>
        <p:txBody>
          <a:bodyPr wrap="none" rtlCol="0">
            <a:spAutoFit/>
          </a:bodyPr>
          <a:lstStyle/>
          <a:p>
            <a:pPr marL="342900" indent="-342900">
              <a:buFont typeface="Wingdings" panose="05000000000000000000" pitchFamily="2" charset="2"/>
              <a:buChar char="Ø"/>
            </a:pPr>
            <a:r>
              <a:rPr lang="es-ES" sz="2400" b="1" i="1" dirty="0">
                <a:solidFill>
                  <a:srgbClr val="00B0F0"/>
                </a:solidFill>
              </a:rPr>
              <a:t>Referencia demostrativa anafórica</a:t>
            </a:r>
            <a:r>
              <a:rPr lang="es-ES" sz="2400" dirty="0"/>
              <a:t>: se utiliza cuando se desea identificar el referente </a:t>
            </a:r>
          </a:p>
          <a:p>
            <a:r>
              <a:rPr lang="es-ES" sz="2400" dirty="0"/>
              <a:t>ubicándolo en un grado de proximidad. Esta indica que se hace referencia a algo que se</a:t>
            </a:r>
          </a:p>
          <a:p>
            <a:r>
              <a:rPr lang="es-ES" sz="2400" dirty="0"/>
              <a:t>mencionó inmediatamente antes en el texto, se utilizan los determinantes: este, estos, estas. </a:t>
            </a:r>
          </a:p>
          <a:p>
            <a:r>
              <a:rPr lang="es-ES" sz="2400" dirty="0"/>
              <a:t>Si se quiere hacer alusión a algo que se mencionó antes en el texto, pero más lejano se utiliza </a:t>
            </a:r>
          </a:p>
          <a:p>
            <a:r>
              <a:rPr lang="es-ES" sz="2400" dirty="0"/>
              <a:t>ese, esa, aquel, aquella.</a:t>
            </a:r>
          </a:p>
        </p:txBody>
      </p:sp>
      <p:pic>
        <p:nvPicPr>
          <p:cNvPr id="3" name="Imagen 2"/>
          <p:cNvPicPr>
            <a:picLocks noChangeAspect="1"/>
          </p:cNvPicPr>
          <p:nvPr/>
        </p:nvPicPr>
        <p:blipFill>
          <a:blip r:embed="rId2"/>
          <a:stretch>
            <a:fillRect/>
          </a:stretch>
        </p:blipFill>
        <p:spPr>
          <a:xfrm>
            <a:off x="1806278" y="2515713"/>
            <a:ext cx="8579444" cy="4063947"/>
          </a:xfrm>
          <a:prstGeom prst="rect">
            <a:avLst/>
          </a:prstGeom>
          <a:ln>
            <a:noFill/>
          </a:ln>
          <a:effectLst>
            <a:softEdge rad="112500"/>
          </a:effectLst>
        </p:spPr>
      </p:pic>
    </p:spTree>
    <p:extLst>
      <p:ext uri="{BB962C8B-B14F-4D97-AF65-F5344CB8AC3E}">
        <p14:creationId xmlns:p14="http://schemas.microsoft.com/office/powerpoint/2010/main" val="2725129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70457" y="515154"/>
            <a:ext cx="11676338" cy="830997"/>
          </a:xfrm>
          <a:prstGeom prst="rect">
            <a:avLst/>
          </a:prstGeom>
          <a:noFill/>
        </p:spPr>
        <p:txBody>
          <a:bodyPr wrap="none" rtlCol="0">
            <a:spAutoFit/>
          </a:bodyPr>
          <a:lstStyle/>
          <a:p>
            <a:r>
              <a:rPr lang="es-ES" sz="2400" dirty="0"/>
              <a:t>En esta categoría también se incluyen términos que se refieren a circunstancias de tiempo y </a:t>
            </a:r>
          </a:p>
          <a:p>
            <a:r>
              <a:rPr lang="es-ES" sz="2400" dirty="0"/>
              <a:t>espacio como los adverbios de lugar: </a:t>
            </a:r>
            <a:r>
              <a:rPr lang="es-ES" sz="2400" b="1" i="1" dirty="0">
                <a:solidFill>
                  <a:srgbClr val="00B0F0"/>
                </a:solidFill>
              </a:rPr>
              <a:t>aquí, allí </a:t>
            </a:r>
            <a:r>
              <a:rPr lang="es-ES" sz="2400" dirty="0"/>
              <a:t>y de tiempo como es </a:t>
            </a:r>
            <a:r>
              <a:rPr lang="es-ES" sz="2400" b="1" i="1" dirty="0">
                <a:solidFill>
                  <a:srgbClr val="00B0F0"/>
                </a:solidFill>
              </a:rPr>
              <a:t>ahora.</a:t>
            </a:r>
          </a:p>
        </p:txBody>
      </p:sp>
      <p:pic>
        <p:nvPicPr>
          <p:cNvPr id="3" name="Imagen 2"/>
          <p:cNvPicPr>
            <a:picLocks noChangeAspect="1"/>
          </p:cNvPicPr>
          <p:nvPr/>
        </p:nvPicPr>
        <p:blipFill>
          <a:blip r:embed="rId2"/>
          <a:stretch>
            <a:fillRect/>
          </a:stretch>
        </p:blipFill>
        <p:spPr>
          <a:xfrm>
            <a:off x="729601" y="1661375"/>
            <a:ext cx="5297711" cy="4404574"/>
          </a:xfrm>
          <a:prstGeom prst="rect">
            <a:avLst/>
          </a:prstGeom>
          <a:ln>
            <a:noFill/>
          </a:ln>
          <a:effectLst>
            <a:outerShdw blurRad="292100" dist="139700" dir="2700000" algn="tl" rotWithShape="0">
              <a:srgbClr val="333333">
                <a:alpha val="65000"/>
              </a:srgbClr>
            </a:outerShdw>
          </a:effectLst>
        </p:spPr>
      </p:pic>
      <p:pic>
        <p:nvPicPr>
          <p:cNvPr id="4" name="Imagen 3"/>
          <p:cNvPicPr>
            <a:picLocks noChangeAspect="1"/>
          </p:cNvPicPr>
          <p:nvPr/>
        </p:nvPicPr>
        <p:blipFill>
          <a:blip r:embed="rId3"/>
          <a:stretch>
            <a:fillRect/>
          </a:stretch>
        </p:blipFill>
        <p:spPr>
          <a:xfrm>
            <a:off x="6245747" y="1661375"/>
            <a:ext cx="5572259" cy="2778013"/>
          </a:xfrm>
          <a:prstGeom prst="rect">
            <a:avLst/>
          </a:prstGeom>
        </p:spPr>
      </p:pic>
    </p:spTree>
    <p:extLst>
      <p:ext uri="{BB962C8B-B14F-4D97-AF65-F5344CB8AC3E}">
        <p14:creationId xmlns:p14="http://schemas.microsoft.com/office/powerpoint/2010/main" val="3154009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4505502-7F33-F806-DD2A-ADFE1B1536F0}"/>
              </a:ext>
            </a:extLst>
          </p:cNvPr>
          <p:cNvSpPr txBox="1"/>
          <p:nvPr/>
        </p:nvSpPr>
        <p:spPr>
          <a:xfrm>
            <a:off x="463826" y="266414"/>
            <a:ext cx="11145078" cy="5355312"/>
          </a:xfrm>
          <a:prstGeom prst="rect">
            <a:avLst/>
          </a:prstGeom>
          <a:noFill/>
        </p:spPr>
        <p:txBody>
          <a:bodyPr wrap="square">
            <a:spAutoFit/>
          </a:bodyPr>
          <a:lstStyle/>
          <a:p>
            <a:pPr algn="l"/>
            <a:r>
              <a:rPr lang="es-ES" sz="3600" b="1" i="1" dirty="0">
                <a:solidFill>
                  <a:srgbClr val="000000"/>
                </a:solidFill>
                <a:effectLst>
                  <a:outerShdw blurRad="38100" dist="38100" dir="2700000" algn="tl">
                    <a:srgbClr val="000000">
                      <a:alpha val="43137"/>
                    </a:srgbClr>
                  </a:outerShdw>
                </a:effectLst>
              </a:rPr>
              <a:t>Diferencias entre catáfora y anáfora</a:t>
            </a:r>
          </a:p>
          <a:p>
            <a:pPr algn="just"/>
            <a:endParaRPr lang="es-ES" sz="2800" b="0" i="0" dirty="0">
              <a:solidFill>
                <a:srgbClr val="000000"/>
              </a:solidFill>
              <a:effectLst/>
            </a:endParaRPr>
          </a:p>
          <a:p>
            <a:pPr algn="just"/>
            <a:r>
              <a:rPr lang="es-ES" sz="2800" b="0" i="0" dirty="0">
                <a:solidFill>
                  <a:srgbClr val="000000"/>
                </a:solidFill>
                <a:effectLst/>
              </a:rPr>
              <a:t>Para reconocer la catáfora o la anáfora, basta con fijarse hacia dónde nos piden que busquemos la información faltante: si nos promete que la información vendrá luego, se trata de una catáfora; mientras que </a:t>
            </a:r>
            <a:r>
              <a:rPr lang="es-ES" sz="2800" b="1" i="0" dirty="0">
                <a:solidFill>
                  <a:srgbClr val="000000"/>
                </a:solidFill>
                <a:effectLst/>
              </a:rPr>
              <a:t>si la información debemos rescatarla de lo dicho previamente, estamos ante una anáfora</a:t>
            </a:r>
            <a:r>
              <a:rPr lang="es-ES" sz="2800" b="0" i="0" dirty="0">
                <a:solidFill>
                  <a:srgbClr val="000000"/>
                </a:solidFill>
                <a:effectLst/>
              </a:rPr>
              <a:t>.</a:t>
            </a:r>
          </a:p>
          <a:p>
            <a:pPr algn="just"/>
            <a:endParaRPr lang="es-ES" sz="2800" dirty="0">
              <a:solidFill>
                <a:srgbClr val="000000"/>
              </a:solidFill>
            </a:endParaRPr>
          </a:p>
          <a:p>
            <a:pPr algn="just"/>
            <a:endParaRPr lang="es-ES" sz="2800" b="0" i="0" dirty="0">
              <a:solidFill>
                <a:srgbClr val="000000"/>
              </a:solidFill>
              <a:effectLst/>
            </a:endParaRPr>
          </a:p>
          <a:p>
            <a:pPr algn="just"/>
            <a:r>
              <a:rPr lang="es-ES" sz="2800" dirty="0">
                <a:solidFill>
                  <a:srgbClr val="000000"/>
                </a:solidFill>
              </a:rPr>
              <a:t>                      </a:t>
            </a:r>
            <a:r>
              <a:rPr lang="es-ES" sz="2800" b="1" i="1" dirty="0">
                <a:solidFill>
                  <a:srgbClr val="000000"/>
                </a:solidFill>
                <a:effectLst>
                  <a:outerShdw blurRad="38100" dist="38100" dir="2700000" algn="tl">
                    <a:srgbClr val="000000">
                      <a:alpha val="43137"/>
                    </a:srgbClr>
                  </a:outerShdw>
                </a:effectLst>
              </a:rPr>
              <a:t>ANÁFORA                                                      CATÁFORA</a:t>
            </a:r>
          </a:p>
          <a:p>
            <a:br>
              <a:rPr lang="es-ES" b="0" i="0" dirty="0">
                <a:solidFill>
                  <a:srgbClr val="000000"/>
                </a:solidFill>
                <a:effectLst/>
                <a:latin typeface="Montserrat" panose="00000500000000000000" pitchFamily="2" charset="0"/>
              </a:rPr>
            </a:br>
            <a:br>
              <a:rPr lang="es-ES" b="0" i="0" dirty="0">
                <a:solidFill>
                  <a:srgbClr val="000000"/>
                </a:solidFill>
                <a:effectLst/>
                <a:latin typeface="Montserrat" panose="00000500000000000000" pitchFamily="2" charset="0"/>
              </a:rPr>
            </a:br>
            <a:endParaRPr lang="es-AR" dirty="0"/>
          </a:p>
        </p:txBody>
      </p:sp>
      <p:sp>
        <p:nvSpPr>
          <p:cNvPr id="4" name="Flecha: hacia la izquierda 3">
            <a:extLst>
              <a:ext uri="{FF2B5EF4-FFF2-40B4-BE49-F238E27FC236}">
                <a16:creationId xmlns:a16="http://schemas.microsoft.com/office/drawing/2014/main" id="{FEA7E0C7-FDAC-4055-DF63-02A91DB4886B}"/>
              </a:ext>
            </a:extLst>
          </p:cNvPr>
          <p:cNvSpPr/>
          <p:nvPr/>
        </p:nvSpPr>
        <p:spPr>
          <a:xfrm>
            <a:off x="1974573" y="4996069"/>
            <a:ext cx="2014331" cy="117944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Flecha: a la derecha 4">
            <a:extLst>
              <a:ext uri="{FF2B5EF4-FFF2-40B4-BE49-F238E27FC236}">
                <a16:creationId xmlns:a16="http://schemas.microsoft.com/office/drawing/2014/main" id="{81FA702E-D898-171C-56D7-AD5A3122E9D1}"/>
              </a:ext>
            </a:extLst>
          </p:cNvPr>
          <p:cNvSpPr/>
          <p:nvPr/>
        </p:nvSpPr>
        <p:spPr>
          <a:xfrm>
            <a:off x="8057322" y="5009322"/>
            <a:ext cx="2252869" cy="12987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15337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4135" y="364902"/>
            <a:ext cx="5573326" cy="6124754"/>
          </a:xfrm>
          <a:prstGeom prst="rect">
            <a:avLst/>
          </a:prstGeom>
          <a:noFill/>
        </p:spPr>
        <p:txBody>
          <a:bodyPr wrap="square" rtlCol="0">
            <a:spAutoFit/>
          </a:bodyPr>
          <a:lstStyle/>
          <a:p>
            <a:pPr algn="just"/>
            <a:r>
              <a:rPr lang="es-ES" sz="2800" dirty="0"/>
              <a:t>Para que el texto sea efectivo al transmitir un mensaje, debe cumplir con la </a:t>
            </a:r>
            <a:r>
              <a:rPr lang="es-ES" sz="2800" b="1" i="1" dirty="0">
                <a:solidFill>
                  <a:srgbClr val="FF0000"/>
                </a:solidFill>
                <a:effectLst>
                  <a:outerShdw blurRad="38100" dist="38100" dir="2700000" algn="tl">
                    <a:srgbClr val="000000">
                      <a:alpha val="43137"/>
                    </a:srgbClr>
                  </a:outerShdw>
                </a:effectLst>
              </a:rPr>
              <a:t>coherencia</a:t>
            </a:r>
            <a:r>
              <a:rPr lang="es-ES" sz="2800" dirty="0"/>
              <a:t>, es decir, la relación lógica entre las ideas, logrando que se complementen unas con otras y, debe ser </a:t>
            </a:r>
            <a:r>
              <a:rPr lang="es-ES" sz="2800" b="1" i="1" dirty="0">
                <a:solidFill>
                  <a:schemeClr val="accent6">
                    <a:lumMod val="60000"/>
                    <a:lumOff val="40000"/>
                  </a:schemeClr>
                </a:solidFill>
                <a:effectLst>
                  <a:outerShdw blurRad="38100" dist="38100" dir="2700000" algn="tl">
                    <a:srgbClr val="000000">
                      <a:alpha val="43137"/>
                    </a:srgbClr>
                  </a:outerShdw>
                </a:effectLst>
              </a:rPr>
              <a:t>cohesivo</a:t>
            </a:r>
            <a:r>
              <a:rPr lang="es-ES" sz="2800" dirty="0"/>
              <a:t>, o sea que logre establecer la conexión armoniosa entre las diversas partes que lo conforman, en la composición de parágrafos, frases, entre otros; además del buen uso léxico dentro de la configuración de un contexto para que el mensaje sea entendido de forma clara. </a:t>
            </a:r>
          </a:p>
        </p:txBody>
      </p:sp>
      <p:pic>
        <p:nvPicPr>
          <p:cNvPr id="3" name="Imagen 2"/>
          <p:cNvPicPr>
            <a:picLocks noChangeAspect="1"/>
          </p:cNvPicPr>
          <p:nvPr/>
        </p:nvPicPr>
        <p:blipFill>
          <a:blip r:embed="rId2"/>
          <a:stretch>
            <a:fillRect/>
          </a:stretch>
        </p:blipFill>
        <p:spPr>
          <a:xfrm>
            <a:off x="6102120" y="1590260"/>
            <a:ext cx="5345173" cy="3677479"/>
          </a:xfrm>
          <a:prstGeom prst="rect">
            <a:avLst/>
          </a:prstGeom>
          <a:ln>
            <a:noFill/>
          </a:ln>
          <a:effectLst>
            <a:softEdge rad="112500"/>
          </a:effectLst>
        </p:spPr>
      </p:pic>
    </p:spTree>
    <p:extLst>
      <p:ext uri="{BB962C8B-B14F-4D97-AF65-F5344CB8AC3E}">
        <p14:creationId xmlns:p14="http://schemas.microsoft.com/office/powerpoint/2010/main" val="248213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FF55B10-780F-1C37-C4B9-87DB067B22CE}"/>
              </a:ext>
            </a:extLst>
          </p:cNvPr>
          <p:cNvSpPr txBox="1"/>
          <p:nvPr/>
        </p:nvSpPr>
        <p:spPr>
          <a:xfrm>
            <a:off x="424069" y="704527"/>
            <a:ext cx="11675165" cy="6278642"/>
          </a:xfrm>
          <a:prstGeom prst="rect">
            <a:avLst/>
          </a:prstGeom>
          <a:noFill/>
        </p:spPr>
        <p:txBody>
          <a:bodyPr wrap="square">
            <a:spAutoFit/>
          </a:bodyPr>
          <a:lstStyle/>
          <a:p>
            <a:pPr algn="l"/>
            <a:r>
              <a:rPr lang="en-US" sz="2400" dirty="0">
                <a:latin typeface="Arial" panose="020B0604020202020204" pitchFamily="34" charset="0"/>
              </a:rPr>
              <a:t>C</a:t>
            </a:r>
            <a:r>
              <a:rPr lang="en-US" sz="2400" dirty="0">
                <a:effectLst/>
                <a:latin typeface="Arial" panose="020B0604020202020204" pitchFamily="34" charset="0"/>
              </a:rPr>
              <a:t>omputer developers </a:t>
            </a:r>
            <a:r>
              <a:rPr lang="en-US" sz="2400" dirty="0">
                <a:latin typeface="Arial" panose="020B0604020202020204" pitchFamily="34" charset="0"/>
              </a:rPr>
              <a:t>are</a:t>
            </a:r>
            <a:r>
              <a:rPr lang="en-US" sz="2400" dirty="0">
                <a:effectLst/>
                <a:latin typeface="Arial" panose="020B0604020202020204" pitchFamily="34" charset="0"/>
              </a:rPr>
              <a:t> someone whose </a:t>
            </a:r>
            <a:r>
              <a:rPr lang="en-US" sz="2400" dirty="0">
                <a:latin typeface="Arial" panose="020B0604020202020204" pitchFamily="34" charset="0"/>
              </a:rPr>
              <a:t>job</a:t>
            </a:r>
            <a:r>
              <a:rPr lang="en-US" sz="2400" dirty="0">
                <a:effectLst/>
                <a:latin typeface="Arial" panose="020B0604020202020204" pitchFamily="34" charset="0"/>
              </a:rPr>
              <a:t> is to </a:t>
            </a:r>
            <a:r>
              <a:rPr lang="en-US" sz="2400" dirty="0">
                <a:latin typeface="Arial" panose="020B0604020202020204" pitchFamily="34" charset="0"/>
              </a:rPr>
              <a:t>create</a:t>
            </a:r>
            <a:r>
              <a:rPr lang="en-US" sz="2400" dirty="0">
                <a:effectLst/>
                <a:latin typeface="Arial" panose="020B0604020202020204" pitchFamily="34" charset="0"/>
              </a:rPr>
              <a:t> </a:t>
            </a:r>
            <a:r>
              <a:rPr lang="en-US" sz="2400" dirty="0">
                <a:latin typeface="Arial" panose="020B0604020202020204" pitchFamily="34" charset="0"/>
              </a:rPr>
              <a:t>websites. </a:t>
            </a:r>
            <a:r>
              <a:rPr lang="en-US" sz="2400" b="1" i="1" strike="noStrike" dirty="0">
                <a:solidFill>
                  <a:srgbClr val="C00000"/>
                </a:solidFill>
                <a:latin typeface="Arial" panose="020B0604020202020204" pitchFamily="34" charset="0"/>
              </a:rPr>
              <a:t>They</a:t>
            </a:r>
            <a:r>
              <a:rPr lang="en-US" sz="2400" dirty="0">
                <a:effectLst/>
                <a:latin typeface="Arial" panose="020B0604020202020204" pitchFamily="34" charset="0"/>
              </a:rPr>
              <a:t> </a:t>
            </a:r>
            <a:r>
              <a:rPr lang="en-US" sz="2400" dirty="0">
                <a:latin typeface="Arial" panose="020B0604020202020204" pitchFamily="34" charset="0"/>
              </a:rPr>
              <a:t>work</a:t>
            </a:r>
            <a:r>
              <a:rPr lang="en-US" sz="2400" dirty="0">
                <a:effectLst/>
                <a:latin typeface="Arial" panose="020B0604020202020204" pitchFamily="34" charset="0"/>
              </a:rPr>
              <a:t> as a </a:t>
            </a:r>
            <a:r>
              <a:rPr lang="en-US" sz="2400" dirty="0">
                <a:latin typeface="Arial" panose="020B0604020202020204" pitchFamily="34" charset="0"/>
              </a:rPr>
              <a:t>web</a:t>
            </a:r>
            <a:r>
              <a:rPr lang="en-US" sz="2400" dirty="0">
                <a:effectLst/>
                <a:latin typeface="Arial" panose="020B0604020202020204" pitchFamily="34" charset="0"/>
              </a:rPr>
              <a:t> </a:t>
            </a:r>
            <a:r>
              <a:rPr lang="en-US" sz="2400" dirty="0">
                <a:latin typeface="Arial" panose="020B0604020202020204" pitchFamily="34" charset="0"/>
              </a:rPr>
              <a:t>developer</a:t>
            </a:r>
            <a:r>
              <a:rPr lang="en-US" sz="2400" dirty="0">
                <a:effectLst/>
                <a:latin typeface="Arial" panose="020B0604020202020204" pitchFamily="34" charset="0"/>
              </a:rPr>
              <a:t> for a </a:t>
            </a:r>
            <a:r>
              <a:rPr lang="en-US" sz="2400" dirty="0">
                <a:latin typeface="Arial" panose="020B0604020202020204" pitchFamily="34" charset="0"/>
              </a:rPr>
              <a:t>financial</a:t>
            </a:r>
            <a:r>
              <a:rPr lang="en-US" sz="2400" dirty="0">
                <a:effectLst/>
                <a:latin typeface="Arial" panose="020B0604020202020204" pitchFamily="34" charset="0"/>
              </a:rPr>
              <a:t> </a:t>
            </a:r>
            <a:r>
              <a:rPr lang="en-US" sz="2400" dirty="0">
                <a:latin typeface="Arial" panose="020B0604020202020204" pitchFamily="34" charset="0"/>
              </a:rPr>
              <a:t>services</a:t>
            </a:r>
            <a:r>
              <a:rPr lang="en-US" sz="2400" dirty="0">
                <a:effectLst/>
                <a:latin typeface="Arial" panose="020B0604020202020204" pitchFamily="34" charset="0"/>
              </a:rPr>
              <a:t> </a:t>
            </a:r>
            <a:r>
              <a:rPr lang="en-US" sz="2400" dirty="0">
                <a:latin typeface="Arial" panose="020B0604020202020204" pitchFamily="34" charset="0"/>
              </a:rPr>
              <a:t>company</a:t>
            </a:r>
            <a:r>
              <a:rPr lang="en-US" sz="2400" dirty="0">
                <a:effectLst/>
                <a:latin typeface="Arial" panose="020B0604020202020204" pitchFamily="34" charset="0"/>
              </a:rPr>
              <a:t>.</a:t>
            </a:r>
          </a:p>
          <a:p>
            <a:pPr algn="l"/>
            <a:endParaRPr lang="en-US" sz="2400" dirty="0">
              <a:solidFill>
                <a:srgbClr val="1D2A57"/>
              </a:solidFill>
              <a:latin typeface="Arial" panose="020B0604020202020204" pitchFamily="34" charset="0"/>
            </a:endParaRPr>
          </a:p>
          <a:p>
            <a:pPr algn="just"/>
            <a:r>
              <a:rPr lang="en-US" sz="2400" dirty="0">
                <a:solidFill>
                  <a:srgbClr val="1A1A1A"/>
                </a:solidFill>
                <a:latin typeface="Arial" panose="020B0604020202020204" pitchFamily="34" charset="0"/>
              </a:rPr>
              <a:t>S</a:t>
            </a:r>
            <a:r>
              <a:rPr lang="en-US" sz="2400" b="0" i="0" dirty="0">
                <a:solidFill>
                  <a:srgbClr val="1A1A1A"/>
                </a:solidFill>
                <a:effectLst/>
                <a:latin typeface="Arial" panose="020B0604020202020204" pitchFamily="34" charset="0"/>
              </a:rPr>
              <a:t>oftware developers and engineers, programmers create the instructions computers use to execute tasks. </a:t>
            </a:r>
            <a:r>
              <a:rPr lang="en-US" sz="2400" b="1" i="1" dirty="0">
                <a:solidFill>
                  <a:srgbClr val="C00000"/>
                </a:solidFill>
                <a:effectLst/>
                <a:latin typeface="Arial" panose="020B0604020202020204" pitchFamily="34" charset="0"/>
              </a:rPr>
              <a:t>These</a:t>
            </a:r>
            <a:r>
              <a:rPr lang="en-US" sz="2400" b="0" i="0" dirty="0">
                <a:solidFill>
                  <a:srgbClr val="1A1A1A"/>
                </a:solidFill>
                <a:effectLst/>
                <a:latin typeface="Arial" panose="020B0604020202020204" pitchFamily="34" charset="0"/>
              </a:rPr>
              <a:t> professionals need a detail-oriented and creative outlook, along with skills in several programming languages.</a:t>
            </a:r>
          </a:p>
          <a:p>
            <a:pPr algn="just"/>
            <a:endParaRPr lang="en-US" sz="2400" dirty="0">
              <a:solidFill>
                <a:srgbClr val="1A1A1A"/>
              </a:solidFill>
              <a:latin typeface="Arial" panose="020B0604020202020204" pitchFamily="34" charset="0"/>
            </a:endParaRPr>
          </a:p>
          <a:p>
            <a:pPr algn="just"/>
            <a:r>
              <a:rPr lang="en-US" sz="2400" b="0" i="0" dirty="0">
                <a:solidFill>
                  <a:srgbClr val="1A1A1A"/>
                </a:solidFill>
                <a:effectLst/>
                <a:latin typeface="ui-sans-serif"/>
              </a:rPr>
              <a:t>Soft skills often come naturally, allowing computer programmers to effectively and efficiently communicate with colleagues and solve problems. </a:t>
            </a:r>
            <a:r>
              <a:rPr lang="en-US" sz="2400" b="1" i="1" dirty="0">
                <a:solidFill>
                  <a:srgbClr val="C00000"/>
                </a:solidFill>
                <a:latin typeface="ui-sans-serif"/>
              </a:rPr>
              <a:t>They</a:t>
            </a:r>
            <a:r>
              <a:rPr lang="en-US" sz="2400" dirty="0">
                <a:solidFill>
                  <a:srgbClr val="1A1A1A"/>
                </a:solidFill>
                <a:latin typeface="ui-sans-serif"/>
              </a:rPr>
              <a:t> can be: </a:t>
            </a:r>
            <a:r>
              <a:rPr lang="en-US" sz="2400" b="0" i="0" dirty="0">
                <a:solidFill>
                  <a:srgbClr val="1A1A1A"/>
                </a:solidFill>
                <a:effectLst/>
                <a:latin typeface="ui-sans-serif"/>
              </a:rPr>
              <a:t>verbal communication skills, creativity and curiosity, and the ability to work both independently and in teams.</a:t>
            </a:r>
          </a:p>
          <a:p>
            <a:pPr algn="just"/>
            <a:endParaRPr lang="en-US" sz="2400" dirty="0">
              <a:solidFill>
                <a:srgbClr val="1A1A1A"/>
              </a:solidFill>
              <a:latin typeface="ui-sans-serif"/>
            </a:endParaRPr>
          </a:p>
          <a:p>
            <a:pPr algn="just"/>
            <a:r>
              <a:rPr lang="en-US" sz="2400" b="0" i="0" dirty="0">
                <a:solidFill>
                  <a:srgbClr val="1A1A1A"/>
                </a:solidFill>
                <a:effectLst/>
                <a:latin typeface="ui-sans-serif"/>
              </a:rPr>
              <a:t>Programmers need to excel in at least one programming language </a:t>
            </a:r>
            <a:r>
              <a:rPr lang="en-US" sz="2400" dirty="0">
                <a:latin typeface="ui-sans-serif"/>
              </a:rPr>
              <a:t>like Python</a:t>
            </a:r>
            <a:r>
              <a:rPr lang="en-US" sz="2400" b="0" i="0" dirty="0">
                <a:effectLst/>
                <a:latin typeface="ui-sans-serif"/>
              </a:rPr>
              <a:t>, Java</a:t>
            </a:r>
            <a:r>
              <a:rPr lang="en-US" sz="2400" b="0" i="0" dirty="0">
                <a:solidFill>
                  <a:srgbClr val="1A1A1A"/>
                </a:solidFill>
                <a:effectLst/>
                <a:latin typeface="ui-sans-serif"/>
              </a:rPr>
              <a:t>, or C++. Ideally, computer programmers should know multiple languages and understand how and when to use </a:t>
            </a:r>
            <a:r>
              <a:rPr lang="en-US" sz="2400" b="1" i="1" dirty="0">
                <a:solidFill>
                  <a:srgbClr val="C00000"/>
                </a:solidFill>
                <a:effectLst/>
                <a:latin typeface="ui-sans-serif"/>
              </a:rPr>
              <a:t>them.</a:t>
            </a:r>
            <a:endParaRPr lang="en-US" sz="2400" b="1" i="1" dirty="0">
              <a:solidFill>
                <a:srgbClr val="C00000"/>
              </a:solidFill>
              <a:latin typeface="Arial" panose="020B0604020202020204" pitchFamily="34" charset="0"/>
            </a:endParaRPr>
          </a:p>
          <a:p>
            <a:pPr algn="just"/>
            <a:endParaRPr lang="en-US" sz="2400" b="0" dirty="0">
              <a:solidFill>
                <a:srgbClr val="1D2A57"/>
              </a:solidFill>
              <a:effectLst/>
              <a:latin typeface="Arial" panose="020B0604020202020204" pitchFamily="34" charset="0"/>
            </a:endParaRPr>
          </a:p>
          <a:p>
            <a:pPr algn="l"/>
            <a:endParaRPr lang="en-US" sz="2400" dirty="0">
              <a:solidFill>
                <a:srgbClr val="1D2A57"/>
              </a:solidFill>
              <a:latin typeface="Arial" panose="020B0604020202020204" pitchFamily="34" charset="0"/>
            </a:endParaRPr>
          </a:p>
          <a:p>
            <a:pPr algn="l"/>
            <a:endParaRPr lang="en-US" b="0" i="0" dirty="0">
              <a:solidFill>
                <a:srgbClr val="1D2A57"/>
              </a:solidFill>
              <a:effectLst/>
              <a:latin typeface="Arial" panose="020B0604020202020204" pitchFamily="34" charset="0"/>
            </a:endParaRPr>
          </a:p>
        </p:txBody>
      </p:sp>
    </p:spTree>
    <p:extLst>
      <p:ext uri="{BB962C8B-B14F-4D97-AF65-F5344CB8AC3E}">
        <p14:creationId xmlns:p14="http://schemas.microsoft.com/office/powerpoint/2010/main" val="993049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CD3625C-9C2B-A0F1-A1F7-A44FB59A0987}"/>
              </a:ext>
            </a:extLst>
          </p:cNvPr>
          <p:cNvSpPr txBox="1"/>
          <p:nvPr/>
        </p:nvSpPr>
        <p:spPr>
          <a:xfrm>
            <a:off x="768625" y="514315"/>
            <a:ext cx="10919791" cy="5539978"/>
          </a:xfrm>
          <a:prstGeom prst="rect">
            <a:avLst/>
          </a:prstGeom>
          <a:noFill/>
        </p:spPr>
        <p:txBody>
          <a:bodyPr wrap="square">
            <a:spAutoFit/>
          </a:bodyPr>
          <a:lstStyle/>
          <a:p>
            <a:pPr algn="just">
              <a:buFont typeface="Arial" panose="020B0604020202020204" pitchFamily="34" charset="0"/>
              <a:buChar char="•"/>
            </a:pPr>
            <a:r>
              <a:rPr lang="en-US" sz="2800" b="1" i="0" dirty="0">
                <a:solidFill>
                  <a:srgbClr val="1A1A1A"/>
                </a:solidFill>
                <a:effectLst/>
                <a:latin typeface="ui-sans-serif"/>
              </a:rPr>
              <a:t>Software Development:</a:t>
            </a:r>
            <a:r>
              <a:rPr lang="en-US" sz="2800" b="0" i="0" dirty="0">
                <a:solidFill>
                  <a:srgbClr val="1A1A1A"/>
                </a:solidFill>
                <a:effectLst/>
                <a:latin typeface="ui-sans-serif"/>
              </a:rPr>
              <a:t> Because computer programmers take part in software development, </a:t>
            </a:r>
            <a:r>
              <a:rPr lang="en-US" sz="2800" b="1" i="1" dirty="0">
                <a:solidFill>
                  <a:srgbClr val="C00000"/>
                </a:solidFill>
                <a:effectLst/>
                <a:latin typeface="ui-sans-serif"/>
              </a:rPr>
              <a:t>they</a:t>
            </a:r>
            <a:r>
              <a:rPr lang="en-US" sz="2800" b="0" i="0" dirty="0">
                <a:solidFill>
                  <a:srgbClr val="1A1A1A"/>
                </a:solidFill>
                <a:effectLst/>
                <a:latin typeface="ui-sans-serif"/>
              </a:rPr>
              <a:t> need to know the development process. Software development involves identifying, designing, and implementing software requirements. From </a:t>
            </a:r>
            <a:r>
              <a:rPr lang="en-US" sz="2800" b="1" i="1" dirty="0">
                <a:solidFill>
                  <a:srgbClr val="C00000"/>
                </a:solidFill>
                <a:effectLst/>
                <a:latin typeface="ui-sans-serif"/>
              </a:rPr>
              <a:t>there,</a:t>
            </a:r>
            <a:r>
              <a:rPr lang="en-US" sz="2800" b="0" i="0" dirty="0">
                <a:solidFill>
                  <a:srgbClr val="1A1A1A"/>
                </a:solidFill>
                <a:effectLst/>
                <a:latin typeface="ui-sans-serif"/>
              </a:rPr>
              <a:t> computer programmers verify and maintain software</a:t>
            </a:r>
            <a:r>
              <a:rPr lang="en-US" b="0" i="0" dirty="0">
                <a:solidFill>
                  <a:srgbClr val="1A1A1A"/>
                </a:solidFill>
                <a:effectLst/>
                <a:latin typeface="ui-sans-serif"/>
              </a:rPr>
              <a:t>.</a:t>
            </a:r>
          </a:p>
          <a:p>
            <a:pPr algn="just">
              <a:buFont typeface="Arial" panose="020B0604020202020204" pitchFamily="34" charset="0"/>
              <a:buChar char="•"/>
            </a:pPr>
            <a:endParaRPr lang="en-US" dirty="0">
              <a:solidFill>
                <a:srgbClr val="1A1A1A"/>
              </a:solidFill>
              <a:latin typeface="ui-sans-serif"/>
            </a:endParaRPr>
          </a:p>
          <a:p>
            <a:pPr algn="just">
              <a:buFont typeface="Arial" panose="020B0604020202020204" pitchFamily="34" charset="0"/>
              <a:buChar char="•"/>
            </a:pPr>
            <a:r>
              <a:rPr lang="en-US" sz="2800" b="0" i="0" dirty="0">
                <a:solidFill>
                  <a:srgbClr val="1A1A1A"/>
                </a:solidFill>
                <a:effectLst/>
                <a:latin typeface="ui-sans-serif"/>
              </a:rPr>
              <a:t>Algorithms are collections of steps to solve specific problems. Computer programmers use </a:t>
            </a:r>
            <a:r>
              <a:rPr lang="en-US" sz="2800" b="1" i="1" dirty="0">
                <a:solidFill>
                  <a:srgbClr val="C00000"/>
                </a:solidFill>
                <a:effectLst/>
                <a:latin typeface="ui-sans-serif"/>
              </a:rPr>
              <a:t>them</a:t>
            </a:r>
            <a:r>
              <a:rPr lang="en-US" sz="2800" b="0" i="0" dirty="0">
                <a:solidFill>
                  <a:srgbClr val="1A1A1A"/>
                </a:solidFill>
                <a:effectLst/>
                <a:latin typeface="ui-sans-serif"/>
              </a:rPr>
              <a:t> to search, organize, and retrieve data in data structures.</a:t>
            </a:r>
          </a:p>
          <a:p>
            <a:pPr algn="just">
              <a:buFont typeface="Arial" panose="020B0604020202020204" pitchFamily="34" charset="0"/>
              <a:buChar char="•"/>
            </a:pPr>
            <a:endParaRPr lang="en-US" sz="2800" dirty="0">
              <a:solidFill>
                <a:srgbClr val="1A1A1A"/>
              </a:solidFill>
              <a:latin typeface="ui-sans-serif"/>
            </a:endParaRPr>
          </a:p>
          <a:p>
            <a:pPr algn="just">
              <a:buFont typeface="Arial" panose="020B0604020202020204" pitchFamily="34" charset="0"/>
              <a:buChar char="•"/>
            </a:pPr>
            <a:r>
              <a:rPr lang="en-US" sz="2800" b="0" i="0" dirty="0">
                <a:solidFill>
                  <a:srgbClr val="1A1A1A"/>
                </a:solidFill>
                <a:effectLst/>
                <a:latin typeface="ui-sans-serif"/>
              </a:rPr>
              <a:t>Computer programmers use programming languages to coordinate, maintain, and update information in databases like Oracle and MySQL. </a:t>
            </a:r>
            <a:r>
              <a:rPr lang="en-US" sz="2800" b="1" i="1" dirty="0">
                <a:solidFill>
                  <a:srgbClr val="C00000"/>
                </a:solidFill>
                <a:effectLst/>
                <a:latin typeface="ui-sans-serif"/>
              </a:rPr>
              <a:t>They </a:t>
            </a:r>
            <a:r>
              <a:rPr lang="en-US" sz="2800" b="0" i="0" dirty="0">
                <a:solidFill>
                  <a:srgbClr val="1A1A1A"/>
                </a:solidFill>
                <a:effectLst/>
                <a:latin typeface="ui-sans-serif"/>
              </a:rPr>
              <a:t>may write, test, and implement code for new databases.</a:t>
            </a:r>
          </a:p>
        </p:txBody>
      </p:sp>
    </p:spTree>
    <p:extLst>
      <p:ext uri="{BB962C8B-B14F-4D97-AF65-F5344CB8AC3E}">
        <p14:creationId xmlns:p14="http://schemas.microsoft.com/office/powerpoint/2010/main" val="390105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56713" y="160520"/>
            <a:ext cx="11891397" cy="6801862"/>
          </a:xfrm>
          <a:prstGeom prst="rect">
            <a:avLst/>
          </a:prstGeom>
          <a:noFill/>
        </p:spPr>
        <p:txBody>
          <a:bodyPr wrap="none" rtlCol="0">
            <a:spAutoFit/>
          </a:bodyPr>
          <a:lstStyle/>
          <a:p>
            <a:r>
              <a:rPr lang="es-ES" sz="2400" dirty="0"/>
              <a:t>En cuanto a las propiedades de la lingüística que se requieren considerar en la producción </a:t>
            </a:r>
          </a:p>
          <a:p>
            <a:r>
              <a:rPr lang="es-ES" sz="2400" dirty="0"/>
              <a:t>textual, están:</a:t>
            </a:r>
          </a:p>
          <a:p>
            <a:endParaRPr lang="es-ES" sz="2400" dirty="0"/>
          </a:p>
          <a:p>
            <a:pPr algn="just"/>
            <a:r>
              <a:rPr lang="es-ES" sz="2400" dirty="0"/>
              <a:t>● </a:t>
            </a:r>
            <a:r>
              <a:rPr lang="es-ES" sz="2400" b="1" i="1" dirty="0">
                <a:solidFill>
                  <a:srgbClr val="FF0000"/>
                </a:solidFill>
                <a:effectLst>
                  <a:outerShdw blurRad="38100" dist="38100" dir="2700000" algn="tl">
                    <a:srgbClr val="000000">
                      <a:alpha val="43137"/>
                    </a:srgbClr>
                  </a:outerShdw>
                </a:effectLst>
              </a:rPr>
              <a:t>La coherencia</a:t>
            </a:r>
            <a:r>
              <a:rPr lang="es-ES" sz="2400" dirty="0"/>
              <a:t>, se refiere al significado del texto en su totalidad, abarcando tanto las</a:t>
            </a:r>
          </a:p>
          <a:p>
            <a:pPr algn="just"/>
            <a:r>
              <a:rPr lang="es-ES" sz="2400" dirty="0"/>
              <a:t> relaciones de las palabras con el contexto como entre las palabras en el interior del mismo </a:t>
            </a:r>
          </a:p>
          <a:p>
            <a:pPr algn="just"/>
            <a:r>
              <a:rPr lang="es-ES" sz="2400" dirty="0"/>
              <a:t>texto.</a:t>
            </a:r>
          </a:p>
          <a:p>
            <a:endParaRPr lang="es-ES" sz="2400" dirty="0"/>
          </a:p>
          <a:p>
            <a:endParaRPr lang="es-ES" sz="2400" dirty="0"/>
          </a:p>
          <a:p>
            <a:endParaRPr lang="es-ES" sz="2400" dirty="0"/>
          </a:p>
          <a:p>
            <a:endParaRPr lang="es-ES" sz="2400" dirty="0"/>
          </a:p>
          <a:p>
            <a:endParaRPr lang="es-ES" sz="2400" dirty="0"/>
          </a:p>
          <a:p>
            <a:endParaRPr lang="es-ES" sz="2400" dirty="0"/>
          </a:p>
          <a:p>
            <a:endParaRPr lang="es-ES" sz="2400" dirty="0"/>
          </a:p>
          <a:p>
            <a:pPr algn="just"/>
            <a:r>
              <a:rPr lang="es-ES" sz="2400" dirty="0"/>
              <a:t>●</a:t>
            </a:r>
            <a:r>
              <a:rPr lang="es-ES" sz="2800" dirty="0"/>
              <a:t> </a:t>
            </a:r>
            <a:r>
              <a:rPr lang="es-ES" sz="2400" b="1" i="1" dirty="0">
                <a:solidFill>
                  <a:srgbClr val="FF0000"/>
                </a:solidFill>
                <a:effectLst>
                  <a:outerShdw blurRad="38100" dist="38100" dir="2700000" algn="tl">
                    <a:srgbClr val="000000">
                      <a:alpha val="43137"/>
                    </a:srgbClr>
                  </a:outerShdw>
                </a:effectLst>
              </a:rPr>
              <a:t>La cohesión</a:t>
            </a:r>
            <a:r>
              <a:rPr lang="es-ES" sz="2400" dirty="0"/>
              <a:t>, conduce a darle al texto unidad, se produce intertextualmente a través de una </a:t>
            </a:r>
          </a:p>
          <a:p>
            <a:pPr algn="just"/>
            <a:r>
              <a:rPr lang="es-ES" sz="2400" dirty="0"/>
              <a:t>red de enlaces que funcionan en conjunto para establecer la unidad semántica a partir de las </a:t>
            </a:r>
          </a:p>
          <a:p>
            <a:pPr algn="just"/>
            <a:r>
              <a:rPr lang="es-ES" sz="2400" dirty="0"/>
              <a:t>relaciones explícitas entre los elementos que lo componen (párrafos, proposiciones, </a:t>
            </a:r>
          </a:p>
          <a:p>
            <a:pPr algn="just"/>
            <a:r>
              <a:rPr lang="es-ES" sz="2400" dirty="0"/>
              <a:t>enunciados, entre otros).</a:t>
            </a:r>
          </a:p>
          <a:p>
            <a:endParaRPr lang="es-ES" sz="2400" dirty="0"/>
          </a:p>
        </p:txBody>
      </p:sp>
      <p:pic>
        <p:nvPicPr>
          <p:cNvPr id="3" name="Imagen 2"/>
          <p:cNvPicPr>
            <a:picLocks noChangeAspect="1"/>
          </p:cNvPicPr>
          <p:nvPr/>
        </p:nvPicPr>
        <p:blipFill>
          <a:blip r:embed="rId2"/>
          <a:stretch>
            <a:fillRect/>
          </a:stretch>
        </p:blipFill>
        <p:spPr>
          <a:xfrm>
            <a:off x="763916" y="2664009"/>
            <a:ext cx="3431713" cy="2234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p:cNvPicPr>
            <a:picLocks noChangeAspect="1"/>
          </p:cNvPicPr>
          <p:nvPr/>
        </p:nvPicPr>
        <p:blipFill>
          <a:blip r:embed="rId3"/>
          <a:stretch>
            <a:fillRect/>
          </a:stretch>
        </p:blipFill>
        <p:spPr>
          <a:xfrm>
            <a:off x="7054867" y="2581183"/>
            <a:ext cx="3970943" cy="2234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13250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6017" y="344557"/>
            <a:ext cx="12157239" cy="5909310"/>
          </a:xfrm>
          <a:prstGeom prst="rect">
            <a:avLst/>
          </a:prstGeom>
          <a:noFill/>
        </p:spPr>
        <p:txBody>
          <a:bodyPr wrap="none" rtlCol="0">
            <a:spAutoFit/>
          </a:bodyPr>
          <a:lstStyle/>
          <a:p>
            <a:pPr algn="just"/>
            <a:r>
              <a:rPr lang="es-ES" sz="2400" dirty="0"/>
              <a:t>Con referencia a las tipologías textuales, la lingüística del texto da lugar a una diversidad y </a:t>
            </a:r>
          </a:p>
          <a:p>
            <a:pPr algn="just"/>
            <a:r>
              <a:rPr lang="es-ES" sz="2400" dirty="0"/>
              <a:t>heterogeneidad, se tiene:</a:t>
            </a:r>
          </a:p>
          <a:p>
            <a:pPr algn="just"/>
            <a:endParaRPr lang="es-ES" sz="2400" dirty="0"/>
          </a:p>
          <a:p>
            <a:pPr algn="just"/>
            <a:r>
              <a:rPr lang="es-ES" sz="2400" dirty="0"/>
              <a:t>● </a:t>
            </a:r>
            <a:r>
              <a:rPr lang="es-ES" sz="2400" b="1" i="1" dirty="0"/>
              <a:t>Texto narrativo y descriptivo</a:t>
            </a:r>
            <a:r>
              <a:rPr lang="es-ES" sz="2400" dirty="0"/>
              <a:t>, basados en el prototipo de la secuencia narrativa, que reúne</a:t>
            </a:r>
          </a:p>
          <a:p>
            <a:pPr algn="just"/>
            <a:r>
              <a:rPr lang="es-ES" sz="2400" dirty="0"/>
              <a:t> seis constituyentes básicos: sucesión de acontecimientos, unidad temática, basada en un sujeto</a:t>
            </a:r>
          </a:p>
          <a:p>
            <a:pPr algn="just"/>
            <a:r>
              <a:rPr lang="es-ES" sz="2400" dirty="0"/>
              <a:t>o actor, predicados transformados, cambio de estado de la situación inicial, un proceso, </a:t>
            </a:r>
          </a:p>
          <a:p>
            <a:pPr algn="just"/>
            <a:r>
              <a:rPr lang="es-ES" sz="2400" dirty="0"/>
              <a:t>causalidad narrativa de una puesta en intriga y, una evaluación final.</a:t>
            </a:r>
          </a:p>
          <a:p>
            <a:pPr algn="just"/>
            <a:r>
              <a:rPr lang="es-ES" sz="2400" dirty="0"/>
              <a:t>● </a:t>
            </a:r>
            <a:r>
              <a:rPr lang="es-ES" sz="2400" b="1" i="1" dirty="0"/>
              <a:t>Texto argumentativo</a:t>
            </a:r>
            <a:r>
              <a:rPr lang="es-ES" sz="2400" dirty="0"/>
              <a:t>, basado en el prototipo de la secuencia argumentativa, busca</a:t>
            </a:r>
          </a:p>
          <a:p>
            <a:pPr algn="just"/>
            <a:r>
              <a:rPr lang="es-ES" sz="2400" dirty="0"/>
              <a:t> intervención en las opiniones, actitudes o comportamientos de un interlocutor haciendo </a:t>
            </a:r>
          </a:p>
          <a:p>
            <a:pPr algn="just"/>
            <a:r>
              <a:rPr lang="es-ES" sz="2400" dirty="0"/>
              <a:t>creíble o aceptable un enunciado o conclusión, apoyado, según diversas modalidades, en otros </a:t>
            </a:r>
          </a:p>
          <a:p>
            <a:pPr algn="just"/>
            <a:r>
              <a:rPr lang="es-ES" sz="2400" dirty="0"/>
              <a:t>datos o razones; por lo que busca fundamentar o refutar una proposición.</a:t>
            </a:r>
          </a:p>
          <a:p>
            <a:pPr algn="just"/>
            <a:r>
              <a:rPr lang="es-ES" sz="2400" dirty="0"/>
              <a:t>● </a:t>
            </a:r>
            <a:r>
              <a:rPr lang="es-ES" sz="2400" b="1" i="1" dirty="0">
                <a:solidFill>
                  <a:srgbClr val="FF0000"/>
                </a:solidFill>
                <a:effectLst>
                  <a:outerShdw blurRad="38100" dist="38100" dir="2700000" algn="tl">
                    <a:srgbClr val="000000">
                      <a:alpha val="43137"/>
                    </a:srgbClr>
                  </a:outerShdw>
                </a:effectLst>
              </a:rPr>
              <a:t>Texto expositivo</a:t>
            </a:r>
            <a:r>
              <a:rPr lang="es-ES" sz="2400" dirty="0"/>
              <a:t>, perteneciente al género discursivo que por su estructura y objeto es de </a:t>
            </a:r>
          </a:p>
          <a:p>
            <a:pPr algn="just"/>
            <a:r>
              <a:rPr lang="es-ES" sz="2400" dirty="0"/>
              <a:t>difusión de conocimientos teóricos, técnicos y científicos, se fundamenta en describir, sintetizar</a:t>
            </a:r>
          </a:p>
          <a:p>
            <a:pPr algn="just"/>
            <a:r>
              <a:rPr lang="es-ES" sz="2400" dirty="0"/>
              <a:t> y analizar un tema específico en el cual se hace una reflexión, pero no necesariamente para </a:t>
            </a:r>
          </a:p>
          <a:p>
            <a:pPr algn="just"/>
            <a:r>
              <a:rPr lang="es-ES" sz="2400" dirty="0"/>
              <a:t>convencer a un receptor, sino para el tratamiento de un tema y las ideas que se tienen de él.</a:t>
            </a:r>
          </a:p>
          <a:p>
            <a:endParaRPr lang="es-ES" dirty="0"/>
          </a:p>
        </p:txBody>
      </p:sp>
    </p:spTree>
    <p:extLst>
      <p:ext uri="{BB962C8B-B14F-4D97-AF65-F5344CB8AC3E}">
        <p14:creationId xmlns:p14="http://schemas.microsoft.com/office/powerpoint/2010/main" val="1737272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91178" y="737081"/>
            <a:ext cx="11900822" cy="5632311"/>
          </a:xfrm>
          <a:prstGeom prst="rect">
            <a:avLst/>
          </a:prstGeom>
          <a:noFill/>
        </p:spPr>
        <p:txBody>
          <a:bodyPr wrap="none" rtlCol="0">
            <a:spAutoFit/>
          </a:bodyPr>
          <a:lstStyle/>
          <a:p>
            <a:r>
              <a:rPr lang="es-ES" sz="2400" i="1" dirty="0"/>
              <a:t>                    ¿Qué se define como </a:t>
            </a:r>
            <a:r>
              <a:rPr lang="es-ES" sz="2400" b="1" i="1" dirty="0"/>
              <a:t>Cohesión lingüística textual?</a:t>
            </a:r>
          </a:p>
          <a:p>
            <a:endParaRPr lang="es-ES" sz="2400" b="1" i="1" dirty="0"/>
          </a:p>
          <a:p>
            <a:r>
              <a:rPr lang="es-ES" sz="2400" b="1" i="1" dirty="0">
                <a:solidFill>
                  <a:srgbClr val="00B0F0"/>
                </a:solidFill>
              </a:rPr>
              <a:t>“La conexión o enlace entre las diferentes frases que componen un texto, en la cual los </a:t>
            </a:r>
          </a:p>
          <a:p>
            <a:r>
              <a:rPr lang="es-ES" sz="2400" b="1" i="1" dirty="0">
                <a:solidFill>
                  <a:srgbClr val="00B0F0"/>
                </a:solidFill>
              </a:rPr>
              <a:t>mecanismos que se utilizan para enlazarlas se denominan formas de cohesión”</a:t>
            </a:r>
          </a:p>
          <a:p>
            <a:endParaRPr lang="es-ES" sz="2400" i="1" dirty="0"/>
          </a:p>
          <a:p>
            <a:endParaRPr lang="es-ES" sz="2400" i="1" dirty="0"/>
          </a:p>
          <a:p>
            <a:endParaRPr lang="es-ES" sz="2400" i="1" dirty="0"/>
          </a:p>
          <a:p>
            <a:endParaRPr lang="es-ES" sz="2400" i="1" dirty="0"/>
          </a:p>
          <a:p>
            <a:endParaRPr lang="es-ES" sz="2400" i="1" dirty="0"/>
          </a:p>
          <a:p>
            <a:endParaRPr lang="es-ES" sz="2400" i="1" dirty="0"/>
          </a:p>
          <a:p>
            <a:endParaRPr lang="es-ES" sz="2400" i="1" dirty="0"/>
          </a:p>
          <a:p>
            <a:r>
              <a:rPr lang="es-ES" sz="2400" dirty="0"/>
              <a:t>En otras palabras, la propone como la relación semántica entre las proposiciones de un texto, </a:t>
            </a:r>
          </a:p>
          <a:p>
            <a:r>
              <a:rPr lang="es-ES" sz="2400" dirty="0"/>
              <a:t>en donde existe un nexo de causalidad que relaciona la información vieja con la nueva, </a:t>
            </a:r>
          </a:p>
          <a:p>
            <a:r>
              <a:rPr lang="es-ES" sz="2400" dirty="0"/>
              <a:t>asegurando así la progresión temática en este. Por lo que los lazos referenciales entre lo dado </a:t>
            </a:r>
          </a:p>
          <a:p>
            <a:r>
              <a:rPr lang="es-ES" sz="2400" dirty="0"/>
              <a:t>y lo nuevo, permite el diseño de una unidad semántica cohesiva dentro del texto.</a:t>
            </a:r>
            <a:endParaRPr lang="es-ES" sz="2400" i="1" dirty="0"/>
          </a:p>
        </p:txBody>
      </p:sp>
      <p:pic>
        <p:nvPicPr>
          <p:cNvPr id="3" name="Imagen 2"/>
          <p:cNvPicPr>
            <a:picLocks noChangeAspect="1"/>
          </p:cNvPicPr>
          <p:nvPr/>
        </p:nvPicPr>
        <p:blipFill>
          <a:blip r:embed="rId2"/>
          <a:stretch>
            <a:fillRect/>
          </a:stretch>
        </p:blipFill>
        <p:spPr>
          <a:xfrm>
            <a:off x="3065172" y="2472184"/>
            <a:ext cx="3559465" cy="1950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840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3183" y="425002"/>
            <a:ext cx="12199045" cy="6370975"/>
          </a:xfrm>
          <a:prstGeom prst="rect">
            <a:avLst/>
          </a:prstGeom>
          <a:noFill/>
        </p:spPr>
        <p:txBody>
          <a:bodyPr wrap="none" rtlCol="0">
            <a:spAutoFit/>
          </a:bodyPr>
          <a:lstStyle/>
          <a:p>
            <a:pPr algn="just"/>
            <a:r>
              <a:rPr lang="es-ES" sz="2400" dirty="0"/>
              <a:t>Dentro de los mecanismos de cohesión textual, entendidos como los procedimientos </a:t>
            </a:r>
          </a:p>
          <a:p>
            <a:pPr algn="just"/>
            <a:r>
              <a:rPr lang="es-ES" sz="2400" dirty="0"/>
              <a:t>lingüísticos que relacionan entre sí los elementos de un texto para que resulte coherente </a:t>
            </a:r>
          </a:p>
          <a:p>
            <a:pPr algn="just"/>
            <a:r>
              <a:rPr lang="es-ES" sz="2400" dirty="0"/>
              <a:t>se refieren:</a:t>
            </a:r>
          </a:p>
          <a:p>
            <a:pPr algn="just"/>
            <a:endParaRPr lang="es-ES" sz="2400" dirty="0"/>
          </a:p>
          <a:p>
            <a:pPr marL="457200" indent="-457200" algn="just">
              <a:buAutoNum type="alphaLcParenBoth"/>
            </a:pPr>
            <a:r>
              <a:rPr lang="es-ES" sz="2400" b="1" i="1" dirty="0">
                <a:solidFill>
                  <a:srgbClr val="00B0F0"/>
                </a:solidFill>
              </a:rPr>
              <a:t>Mecanismos léxicos de cohesión</a:t>
            </a:r>
            <a:r>
              <a:rPr lang="es-ES" sz="2400" i="1" dirty="0"/>
              <a:t>: la </a:t>
            </a:r>
            <a:r>
              <a:rPr lang="es-ES" sz="2400" i="1" u="sng" dirty="0"/>
              <a:t>repetición</a:t>
            </a:r>
            <a:r>
              <a:rPr lang="es-ES" sz="2400" i="1" dirty="0"/>
              <a:t>, consiste en la mera reproducción de palabras</a:t>
            </a:r>
          </a:p>
          <a:p>
            <a:pPr algn="just"/>
            <a:r>
              <a:rPr lang="es-ES" sz="2400" i="1" dirty="0"/>
              <a:t> o en la duplicación total o parcial de significados de las palabras;</a:t>
            </a:r>
          </a:p>
          <a:p>
            <a:pPr algn="just"/>
            <a:r>
              <a:rPr lang="es-ES" sz="2400" i="1" dirty="0"/>
              <a:t> </a:t>
            </a:r>
          </a:p>
          <a:p>
            <a:pPr algn="just"/>
            <a:r>
              <a:rPr lang="es-ES" sz="2400" i="1" dirty="0"/>
              <a:t>(b) </a:t>
            </a:r>
            <a:r>
              <a:rPr lang="es-ES" sz="2400" b="1" i="1" dirty="0">
                <a:solidFill>
                  <a:srgbClr val="00B0F0"/>
                </a:solidFill>
              </a:rPr>
              <a:t>Mecanismos gramaticales de cohesión: </a:t>
            </a:r>
            <a:r>
              <a:rPr lang="es-ES" sz="2400" i="1" dirty="0"/>
              <a:t>la</a:t>
            </a:r>
            <a:r>
              <a:rPr lang="es-ES" sz="2400" b="1" i="1" dirty="0">
                <a:solidFill>
                  <a:srgbClr val="00B0F0"/>
                </a:solidFill>
              </a:rPr>
              <a:t> </a:t>
            </a:r>
            <a:r>
              <a:rPr lang="es-ES" sz="2400" i="1" u="sng" dirty="0"/>
              <a:t>elipsis</a:t>
            </a:r>
            <a:r>
              <a:rPr lang="es-ES" sz="2400" i="1" dirty="0"/>
              <a:t>, es la supresión de algún elemento del </a:t>
            </a:r>
          </a:p>
          <a:p>
            <a:pPr algn="just"/>
            <a:r>
              <a:rPr lang="es-ES" sz="2400" i="1" dirty="0"/>
              <a:t>enunciado cuando este es fácilmente identificable por haber aparecido antes en el texto; la </a:t>
            </a:r>
          </a:p>
          <a:p>
            <a:pPr algn="just"/>
            <a:r>
              <a:rPr lang="es-ES" sz="2400" i="1" dirty="0"/>
              <a:t>sustitución, es la relación que vincula una palabra del texto con otra a la que hace referencia.</a:t>
            </a:r>
          </a:p>
          <a:p>
            <a:pPr algn="just"/>
            <a:r>
              <a:rPr lang="es-ES" sz="2400" i="1" dirty="0"/>
              <a:t> Si la palabra o expresión ha aparecido antes que el elemento que se refiere</a:t>
            </a:r>
          </a:p>
          <a:p>
            <a:pPr algn="just"/>
            <a:r>
              <a:rPr lang="es-ES" sz="2400" i="1" dirty="0"/>
              <a:t>a ella se habla de </a:t>
            </a:r>
            <a:r>
              <a:rPr lang="es-ES" sz="2400" b="1" i="1" dirty="0">
                <a:solidFill>
                  <a:srgbClr val="C00000"/>
                </a:solidFill>
              </a:rPr>
              <a:t>anáfora</a:t>
            </a:r>
            <a:r>
              <a:rPr lang="es-ES" sz="2400" i="1" dirty="0"/>
              <a:t>. Si una palabra o expresión remite a un elemento posterior, se refiere </a:t>
            </a:r>
          </a:p>
          <a:p>
            <a:pPr algn="just"/>
            <a:r>
              <a:rPr lang="es-ES" sz="2400" i="1" dirty="0"/>
              <a:t>a </a:t>
            </a:r>
            <a:r>
              <a:rPr lang="es-ES" sz="2400" b="1" i="1" dirty="0" err="1">
                <a:solidFill>
                  <a:srgbClr val="C00000"/>
                </a:solidFill>
              </a:rPr>
              <a:t>catáfora</a:t>
            </a:r>
            <a:r>
              <a:rPr lang="es-ES" sz="2400" i="1" dirty="0"/>
              <a:t> y;</a:t>
            </a:r>
          </a:p>
          <a:p>
            <a:pPr algn="just"/>
            <a:endParaRPr lang="es-ES" sz="2400" i="1" dirty="0"/>
          </a:p>
          <a:p>
            <a:pPr algn="just"/>
            <a:r>
              <a:rPr lang="es-ES" sz="2400" i="1" dirty="0"/>
              <a:t> (c) </a:t>
            </a:r>
            <a:r>
              <a:rPr lang="es-ES" sz="2400" b="1" i="1" dirty="0">
                <a:solidFill>
                  <a:srgbClr val="00B0F0"/>
                </a:solidFill>
              </a:rPr>
              <a:t>Conectores textuales</a:t>
            </a:r>
            <a:r>
              <a:rPr lang="es-ES" sz="2400" i="1" dirty="0"/>
              <a:t>, son palabras o locuciones que relacionan las distintas partes o ideas </a:t>
            </a:r>
          </a:p>
          <a:p>
            <a:pPr algn="just"/>
            <a:r>
              <a:rPr lang="es-ES" sz="2400" i="1" dirty="0"/>
              <a:t>de un texto facilitando su comprensión global. </a:t>
            </a:r>
          </a:p>
          <a:p>
            <a:endParaRPr lang="es-ES" sz="2400" dirty="0"/>
          </a:p>
        </p:txBody>
      </p:sp>
    </p:spTree>
    <p:extLst>
      <p:ext uri="{BB962C8B-B14F-4D97-AF65-F5344CB8AC3E}">
        <p14:creationId xmlns:p14="http://schemas.microsoft.com/office/powerpoint/2010/main" val="380551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89207" y="386367"/>
            <a:ext cx="11029498" cy="3193959"/>
          </a:xfrm>
          <a:prstGeom prst="rect">
            <a:avLst/>
          </a:prstGeom>
        </p:spPr>
      </p:pic>
      <p:pic>
        <p:nvPicPr>
          <p:cNvPr id="3" name="Imagen 2"/>
          <p:cNvPicPr>
            <a:picLocks noChangeAspect="1"/>
          </p:cNvPicPr>
          <p:nvPr/>
        </p:nvPicPr>
        <p:blipFill>
          <a:blip r:embed="rId3"/>
          <a:stretch>
            <a:fillRect/>
          </a:stretch>
        </p:blipFill>
        <p:spPr>
          <a:xfrm>
            <a:off x="289207" y="3190740"/>
            <a:ext cx="6394928" cy="3570668"/>
          </a:xfrm>
          <a:prstGeom prst="rect">
            <a:avLst/>
          </a:prstGeom>
          <a:ln>
            <a:noFill/>
          </a:ln>
          <a:effectLst>
            <a:softEdge rad="112500"/>
          </a:effectLst>
        </p:spPr>
      </p:pic>
    </p:spTree>
    <p:extLst>
      <p:ext uri="{BB962C8B-B14F-4D97-AF65-F5344CB8AC3E}">
        <p14:creationId xmlns:p14="http://schemas.microsoft.com/office/powerpoint/2010/main" val="336127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9038" t="49663" b="37459"/>
          <a:stretch/>
        </p:blipFill>
        <p:spPr>
          <a:xfrm>
            <a:off x="609601" y="631065"/>
            <a:ext cx="11479368" cy="5396248"/>
          </a:xfrm>
          <a:prstGeom prst="rect">
            <a:avLst/>
          </a:prstGeom>
        </p:spPr>
      </p:pic>
      <p:cxnSp>
        <p:nvCxnSpPr>
          <p:cNvPr id="4" name="Conector recto 3"/>
          <p:cNvCxnSpPr/>
          <p:nvPr/>
        </p:nvCxnSpPr>
        <p:spPr>
          <a:xfrm>
            <a:off x="9208394" y="4301544"/>
            <a:ext cx="1738648" cy="2575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48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39144" y="167425"/>
            <a:ext cx="10514386" cy="6523149"/>
          </a:xfrm>
          <a:prstGeom prst="rect">
            <a:avLst/>
          </a:prstGeom>
        </p:spPr>
      </p:pic>
      <p:cxnSp>
        <p:nvCxnSpPr>
          <p:cNvPr id="4" name="Conector recto de flecha 3"/>
          <p:cNvCxnSpPr/>
          <p:nvPr/>
        </p:nvCxnSpPr>
        <p:spPr>
          <a:xfrm>
            <a:off x="4687910" y="5048518"/>
            <a:ext cx="1790163"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9409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TotalTime>
  <Words>1392</Words>
  <Application>Microsoft Office PowerPoint</Application>
  <PresentationFormat>Panorámica</PresentationFormat>
  <Paragraphs>121</Paragraphs>
  <Slides>21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Calibri</vt:lpstr>
      <vt:lpstr>Calibri Light</vt:lpstr>
      <vt:lpstr>Montserrat</vt:lpstr>
      <vt:lpstr>ui-sans-serif</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Miryam Gonzalez de Pinto</dc:creator>
  <cp:lastModifiedBy>Miryam González</cp:lastModifiedBy>
  <cp:revision>26</cp:revision>
  <dcterms:created xsi:type="dcterms:W3CDTF">2021-10-28T14:50:11Z</dcterms:created>
  <dcterms:modified xsi:type="dcterms:W3CDTF">2024-09-19T15:10:54Z</dcterms:modified>
</cp:coreProperties>
</file>